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6" r:id="rId1"/>
  </p:sldMasterIdLst>
  <p:notesMasterIdLst>
    <p:notesMasterId r:id="rId18"/>
  </p:notesMasterIdLst>
  <p:sldIdLst>
    <p:sldId id="2300" r:id="rId2"/>
    <p:sldId id="2454" r:id="rId3"/>
    <p:sldId id="2455" r:id="rId4"/>
    <p:sldId id="2456" r:id="rId5"/>
    <p:sldId id="2457" r:id="rId6"/>
    <p:sldId id="2458" r:id="rId7"/>
    <p:sldId id="2388" r:id="rId8"/>
    <p:sldId id="2460" r:id="rId9"/>
    <p:sldId id="2461" r:id="rId10"/>
    <p:sldId id="2462" r:id="rId11"/>
    <p:sldId id="2463" r:id="rId12"/>
    <p:sldId id="2464" r:id="rId13"/>
    <p:sldId id="2465" r:id="rId14"/>
    <p:sldId id="2466" r:id="rId15"/>
    <p:sldId id="2301" r:id="rId16"/>
    <p:sldId id="2445" r:id="rId17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56" userDrawn="1">
          <p15:clr>
            <a:srgbClr val="A4A3A4"/>
          </p15:clr>
        </p15:guide>
        <p15:guide id="2" orient="horz" pos="8160" userDrawn="1">
          <p15:clr>
            <a:srgbClr val="A4A3A4"/>
          </p15:clr>
        </p15:guide>
        <p15:guide id="3" pos="14254" userDrawn="1">
          <p15:clr>
            <a:srgbClr val="A4A3A4"/>
          </p15:clr>
        </p15:guide>
        <p15:guide id="5" pos="1102" userDrawn="1">
          <p15:clr>
            <a:srgbClr val="A4A3A4"/>
          </p15:clr>
        </p15:guide>
        <p15:guide id="7" pos="76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293039"/>
    <a:srgbClr val="31A4D9"/>
    <a:srgbClr val="FF5F90"/>
    <a:srgbClr val="E0517B"/>
    <a:srgbClr val="374A6A"/>
    <a:srgbClr val="FFC737"/>
    <a:srgbClr val="494949"/>
    <a:srgbClr val="041B31"/>
    <a:srgbClr val="39BDF9"/>
    <a:srgbClr val="63D9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8" autoAdjust="0"/>
    <p:restoredTop sz="99409" autoAdjust="0"/>
  </p:normalViewPr>
  <p:slideViewPr>
    <p:cSldViewPr snapToGrid="0" snapToObjects="1">
      <p:cViewPr varScale="1">
        <p:scale>
          <a:sx n="56" d="100"/>
          <a:sy n="56" d="100"/>
        </p:scale>
        <p:origin x="-344" y="200"/>
      </p:cViewPr>
      <p:guideLst>
        <p:guide orient="horz" pos="456"/>
        <p:guide orient="horz" pos="8160"/>
        <p:guide pos="14254"/>
        <p:guide pos="1102"/>
        <p:guide pos="76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4" d="100"/>
        <a:sy n="44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Source Sans Pro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8/24/16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Source Sans Pro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Source Sans Pro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Source Sans Pro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Source Sans Pro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Source Sans Pro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Source Sans Pro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575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Background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24377650" cy="137160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97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rtfolio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16829522" y="3204292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12211127" y="7832165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7586763" y="3204292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2954535" y="7832165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6829522" y="7832165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7586763" y="7832165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2211127" y="3204292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2954535" y="3204292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96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 noChangeAspect="1"/>
          </p:cNvSpPr>
          <p:nvPr>
            <p:ph type="pic" sz="quarter" idx="25"/>
          </p:nvPr>
        </p:nvSpPr>
        <p:spPr>
          <a:xfrm>
            <a:off x="14853744" y="4634559"/>
            <a:ext cx="6133018" cy="3455083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id-ID" dirty="0"/>
          </a:p>
        </p:txBody>
      </p:sp>
      <p:sp>
        <p:nvSpPr>
          <p:cNvPr id="73" name="Picture Placeholder 2"/>
          <p:cNvSpPr>
            <a:spLocks noGrp="1" noChangeAspect="1"/>
          </p:cNvSpPr>
          <p:nvPr>
            <p:ph type="pic" sz="quarter" idx="26"/>
          </p:nvPr>
        </p:nvSpPr>
        <p:spPr>
          <a:xfrm>
            <a:off x="19529556" y="8011398"/>
            <a:ext cx="857450" cy="1471470"/>
          </a:xfrm>
        </p:spPr>
        <p:txBody>
          <a:bodyPr anchor="t">
            <a:normAutofit/>
          </a:bodyPr>
          <a:lstStyle>
            <a:lvl1pPr marL="0" indent="0" algn="ctr">
              <a:buNone/>
              <a:defRPr sz="1000"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id-ID" dirty="0"/>
          </a:p>
        </p:txBody>
      </p:sp>
      <p:sp>
        <p:nvSpPr>
          <p:cNvPr id="74" name="Picture Placeholder 2"/>
          <p:cNvSpPr>
            <a:spLocks noGrp="1" noChangeAspect="1"/>
          </p:cNvSpPr>
          <p:nvPr>
            <p:ph type="pic" sz="quarter" idx="27"/>
          </p:nvPr>
        </p:nvSpPr>
        <p:spPr>
          <a:xfrm>
            <a:off x="12593421" y="6960146"/>
            <a:ext cx="3913692" cy="2467394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id-ID" dirty="0"/>
          </a:p>
        </p:txBody>
      </p:sp>
      <p:sp>
        <p:nvSpPr>
          <p:cNvPr id="75" name="Picture Placeholder 2"/>
          <p:cNvSpPr>
            <a:spLocks noGrp="1" noChangeAspect="1"/>
          </p:cNvSpPr>
          <p:nvPr>
            <p:ph type="pic" sz="quarter" idx="28"/>
          </p:nvPr>
        </p:nvSpPr>
        <p:spPr>
          <a:xfrm>
            <a:off x="20711552" y="6826055"/>
            <a:ext cx="1975566" cy="2601484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014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_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 noChangeAspect="1"/>
          </p:cNvSpPr>
          <p:nvPr>
            <p:ph type="pic" sz="quarter" idx="25"/>
          </p:nvPr>
        </p:nvSpPr>
        <p:spPr>
          <a:xfrm>
            <a:off x="10690548" y="3742461"/>
            <a:ext cx="3010509" cy="5334632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26"/>
          </p:nvPr>
        </p:nvSpPr>
        <p:spPr>
          <a:xfrm>
            <a:off x="17048552" y="3742461"/>
            <a:ext cx="3010509" cy="5334632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27"/>
          </p:nvPr>
        </p:nvSpPr>
        <p:spPr>
          <a:xfrm>
            <a:off x="4304691" y="3742461"/>
            <a:ext cx="3010509" cy="5334632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42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obile_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 noChangeAspect="1"/>
          </p:cNvSpPr>
          <p:nvPr>
            <p:ph type="pic" sz="quarter" idx="26"/>
          </p:nvPr>
        </p:nvSpPr>
        <p:spPr>
          <a:xfrm>
            <a:off x="12590551" y="4478441"/>
            <a:ext cx="3425086" cy="6069264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27"/>
          </p:nvPr>
        </p:nvSpPr>
        <p:spPr>
          <a:xfrm>
            <a:off x="8328299" y="4478441"/>
            <a:ext cx="3425086" cy="6069264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2755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3368650" y="4724528"/>
            <a:ext cx="8366760" cy="52578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8219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3724264" y="4680486"/>
            <a:ext cx="6401043" cy="383904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66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Pad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739770" y="3907551"/>
            <a:ext cx="5601342" cy="746669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421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2192000" y="5250171"/>
            <a:ext cx="10572304" cy="5955103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13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727123" y="3643756"/>
            <a:ext cx="20811894" cy="4973444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485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6994676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0" y="3969834"/>
            <a:ext cx="24377650" cy="6936059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76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r Clients Squ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101313" y="304093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8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159690" y="304093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8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9218066" y="304093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8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2276443" y="304093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8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5334820" y="304093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84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8393197" y="304093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9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3101313" y="610729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9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6159690" y="610729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9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9218066" y="610729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94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2276443" y="610729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95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15334820" y="610729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96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8393197" y="6107297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03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3101313" y="9246575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04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6159690" y="9246575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05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9218066" y="9246575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06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2276443" y="9246575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07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15334820" y="9246575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108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18393197" y="9246575"/>
            <a:ext cx="2822817" cy="2822816"/>
          </a:xfrm>
          <a:noFill/>
        </p:spPr>
        <p:txBody>
          <a:bodyPr>
            <a:normAutofit/>
          </a:bodyPr>
          <a:lstStyle>
            <a:lvl1pPr marL="0" indent="0">
              <a:buNone/>
              <a:defRPr sz="2800"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88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rganiz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7944053" y="5276110"/>
            <a:ext cx="2539497" cy="2537886"/>
          </a:xfrm>
          <a:prstGeom prst="ellipse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2711273" y="1069071"/>
            <a:ext cx="2539497" cy="2537886"/>
          </a:xfrm>
          <a:prstGeom prst="ellipse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7475271" y="5276110"/>
            <a:ext cx="2539497" cy="2537886"/>
          </a:xfrm>
          <a:prstGeom prst="ellipse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0964865" y="9527832"/>
            <a:ext cx="2539497" cy="2537886"/>
          </a:xfrm>
          <a:prstGeom prst="ellipse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7944052" y="9527832"/>
            <a:ext cx="2539497" cy="2537886"/>
          </a:xfrm>
          <a:prstGeom prst="ellipse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3987289" y="9527832"/>
            <a:ext cx="2539497" cy="2537886"/>
          </a:xfrm>
          <a:prstGeom prst="ellipse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494058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_thec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306982" y="4722122"/>
            <a:ext cx="4665817" cy="4665817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663107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7957595" y="4523250"/>
            <a:ext cx="3461551" cy="375059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4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3038901" y="4523250"/>
            <a:ext cx="3461551" cy="375059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4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8252670" y="4523250"/>
            <a:ext cx="3461551" cy="375059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4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2743826" y="4523250"/>
            <a:ext cx="3461551" cy="375059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4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560277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_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9846195" y="4469586"/>
            <a:ext cx="4739600" cy="6324794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020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jec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998782" y="3559176"/>
            <a:ext cx="6386437" cy="4533900"/>
          </a:xfrm>
        </p:spPr>
        <p:txBody>
          <a:bodyPr>
            <a:normAutofit/>
          </a:bodyPr>
          <a:lstStyle>
            <a:lvl1pPr marL="0" indent="0">
              <a:buNone/>
              <a:defRPr sz="3998" b="0" i="0">
                <a:solidFill>
                  <a:schemeClr val="tx2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5613759" y="3559176"/>
            <a:ext cx="6430875" cy="4533900"/>
          </a:xfrm>
        </p:spPr>
        <p:txBody>
          <a:bodyPr>
            <a:normAutofit/>
          </a:bodyPr>
          <a:lstStyle>
            <a:lvl1pPr marL="0" indent="0">
              <a:buNone/>
              <a:defRPr sz="3998" b="0" i="0">
                <a:solidFill>
                  <a:schemeClr val="tx2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2419587" y="3590935"/>
            <a:ext cx="6401441" cy="4502142"/>
          </a:xfrm>
        </p:spPr>
        <p:txBody>
          <a:bodyPr>
            <a:normAutofit/>
          </a:bodyPr>
          <a:lstStyle>
            <a:lvl1pPr marL="0" indent="0">
              <a:buNone/>
              <a:defRPr sz="3998" b="0" i="0">
                <a:solidFill>
                  <a:schemeClr val="tx2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995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043001" y="3667381"/>
            <a:ext cx="4821842" cy="3657600"/>
          </a:xfrm>
        </p:spPr>
        <p:txBody>
          <a:bodyPr>
            <a:normAutofit/>
          </a:bodyPr>
          <a:lstStyle>
            <a:lvl1pPr marL="0" indent="0">
              <a:buNone/>
              <a:defRPr sz="3199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240967" y="3667381"/>
            <a:ext cx="4821842" cy="3657600"/>
          </a:xfrm>
        </p:spPr>
        <p:txBody>
          <a:bodyPr>
            <a:normAutofit/>
          </a:bodyPr>
          <a:lstStyle>
            <a:lvl1pPr marL="0" indent="0">
              <a:buNone/>
              <a:defRPr sz="3199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2446063" y="3667381"/>
            <a:ext cx="4821842" cy="3657600"/>
          </a:xfrm>
        </p:spPr>
        <p:txBody>
          <a:bodyPr>
            <a:normAutofit/>
          </a:bodyPr>
          <a:lstStyle>
            <a:lvl1pPr marL="0" indent="0">
              <a:buNone/>
              <a:defRPr sz="3199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7644029" y="3667381"/>
            <a:ext cx="4821842" cy="3657600"/>
          </a:xfrm>
        </p:spPr>
        <p:txBody>
          <a:bodyPr>
            <a:normAutofit/>
          </a:bodyPr>
          <a:lstStyle>
            <a:lvl1pPr marL="0" indent="0">
              <a:buNone/>
              <a:defRPr sz="3199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16829522" y="7832165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12211127" y="3204292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7586763" y="7832165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2954535" y="3204292"/>
            <a:ext cx="4626864" cy="4630586"/>
          </a:xfrm>
          <a:ln>
            <a:noFill/>
          </a:ln>
          <a:effectLst/>
        </p:spPr>
        <p:txBody>
          <a:bodyPr>
            <a:normAutofit/>
          </a:bodyPr>
          <a:lstStyle>
            <a:lvl1pPr marL="0" indent="0">
              <a:buNone/>
              <a:defRPr sz="2399" b="0" i="0">
                <a:ln>
                  <a:noFill/>
                </a:ln>
                <a:solidFill>
                  <a:schemeClr val="tx1"/>
                </a:solidFill>
                <a:latin typeface="Source Sans Pro Light" charset="0"/>
                <a:cs typeface="Source Sans Pr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44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9" b="0" i="0">
                <a:solidFill>
                  <a:schemeClr val="tx1">
                    <a:tint val="75000"/>
                  </a:schemeClr>
                </a:solidFill>
                <a:latin typeface="Source Sans Pro Regular" charset="0"/>
              </a:defRPr>
            </a:lvl1pPr>
          </a:lstStyle>
          <a:p>
            <a:fld id="{C764DE79-268F-4C1A-8933-263129D2AF90}" type="datetimeFigureOut">
              <a:rPr lang="en-US" smtClean="0"/>
              <a:pPr/>
              <a:t>8/24/16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9" b="0" i="0">
                <a:solidFill>
                  <a:schemeClr val="tx1">
                    <a:tint val="75000"/>
                  </a:schemeClr>
                </a:solidFill>
                <a:latin typeface="Source Sans Pro Regular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9" b="0" i="0">
                <a:solidFill>
                  <a:schemeClr val="tx1">
                    <a:tint val="75000"/>
                  </a:schemeClr>
                </a:solidFill>
                <a:latin typeface="Source Sans Pro Regular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 userDrawn="1"/>
        </p:nvSpPr>
        <p:spPr>
          <a:xfrm>
            <a:off x="22013287" y="743131"/>
            <a:ext cx="673466" cy="67346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Source Sans Pro Regular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22037953" y="819459"/>
            <a:ext cx="624135" cy="492406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000" b="0" i="0" smtClean="0">
                <a:solidFill>
                  <a:schemeClr val="bg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pPr algn="ctr"/>
              <a:t>‹#›</a:t>
            </a:fld>
            <a:endParaRPr lang="id-ID" sz="2800" b="0" i="0" dirty="0">
              <a:solidFill>
                <a:schemeClr val="bg1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0" name="Rectangle 1"/>
          <p:cNvSpPr>
            <a:spLocks/>
          </p:cNvSpPr>
          <p:nvPr userDrawn="1"/>
        </p:nvSpPr>
        <p:spPr bwMode="auto">
          <a:xfrm>
            <a:off x="1698266" y="12849033"/>
            <a:ext cx="25221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2400" b="1" spc="150" dirty="0" smtClean="0">
                <a:solidFill>
                  <a:schemeClr val="bg1">
                    <a:lumMod val="75000"/>
                  </a:schemeClr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UNC MJ School</a:t>
            </a:r>
            <a:endParaRPr lang="en-US" sz="2400" b="0" i="0" spc="150" dirty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762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8" r:id="rId1"/>
    <p:sldLayoutId id="2147484016" r:id="rId2"/>
    <p:sldLayoutId id="2147484012" r:id="rId3"/>
    <p:sldLayoutId id="2147484014" r:id="rId4"/>
    <p:sldLayoutId id="2147484015" r:id="rId5"/>
    <p:sldLayoutId id="2147484010" r:id="rId6"/>
    <p:sldLayoutId id="2147484019" r:id="rId7"/>
    <p:sldLayoutId id="2147484020" r:id="rId8"/>
    <p:sldLayoutId id="2147484021" r:id="rId9"/>
    <p:sldLayoutId id="2147484022" r:id="rId10"/>
    <p:sldLayoutId id="2147484023" r:id="rId11"/>
    <p:sldLayoutId id="2147484024" r:id="rId12"/>
    <p:sldLayoutId id="2147484027" r:id="rId13"/>
    <p:sldLayoutId id="2147484025" r:id="rId14"/>
    <p:sldLayoutId id="2147484026" r:id="rId15"/>
    <p:sldLayoutId id="2147484028" r:id="rId16"/>
    <p:sldLayoutId id="2147484029" r:id="rId17"/>
    <p:sldLayoutId id="2147484030" r:id="rId18"/>
    <p:sldLayoutId id="2147484031" r:id="rId19"/>
    <p:sldLayoutId id="2147484032" r:id="rId20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457086" indent="-457086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  <a:lvl2pPr marL="13712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2pPr>
      <a:lvl3pPr marL="2285429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3pPr>
      <a:lvl4pPr marL="3199600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4pPr>
      <a:lvl5pPr marL="411377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getbootstrap.com/examples/grid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getbootstrap.com/examples/gri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getbootstrap.com/examples/grid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getbootstrap.com/examples/grid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http://getbootstrap.com/examples/theme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getbootstrap.com" TargetMode="External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getbootstrap.com/getting-started" TargetMode="Externa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getbootstrap.com/getting-started/%23templa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gradFill>
            <a:gsLst>
              <a:gs pos="0">
                <a:srgbClr val="293039">
                  <a:alpha val="84000"/>
                </a:srgbClr>
              </a:gs>
              <a:gs pos="100000">
                <a:srgbClr val="041B31">
                  <a:alpha val="68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 Regular" charset="0"/>
            </a:endParaRPr>
          </a:p>
        </p:txBody>
      </p:sp>
      <p:sp>
        <p:nvSpPr>
          <p:cNvPr id="92" name="Rectangle 1"/>
          <p:cNvSpPr>
            <a:spLocks/>
          </p:cNvSpPr>
          <p:nvPr/>
        </p:nvSpPr>
        <p:spPr bwMode="auto">
          <a:xfrm>
            <a:off x="10506150" y="11398846"/>
            <a:ext cx="340810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2000" spc="15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  <a:sym typeface="Bebas Neue" charset="0"/>
              </a:rPr>
              <a:t>Presented by Steven King</a:t>
            </a:r>
            <a:endParaRPr lang="en-US" sz="3200" spc="150" dirty="0">
              <a:solidFill>
                <a:schemeClr val="bg1"/>
              </a:solidFill>
              <a:latin typeface="Lato" charset="0"/>
              <a:ea typeface="Lato" charset="0"/>
              <a:cs typeface="Lato" charset="0"/>
              <a:sym typeface="Bebas Neue" charset="0"/>
            </a:endParaRPr>
          </a:p>
        </p:txBody>
      </p:sp>
      <p:sp>
        <p:nvSpPr>
          <p:cNvPr id="91" name="Rectangle 1"/>
          <p:cNvSpPr>
            <a:spLocks/>
          </p:cNvSpPr>
          <p:nvPr/>
        </p:nvSpPr>
        <p:spPr bwMode="auto">
          <a:xfrm>
            <a:off x="3990352" y="3286541"/>
            <a:ext cx="16396967" cy="3522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>
              <a:lnSpc>
                <a:spcPts val="13500"/>
              </a:lnSpc>
            </a:pPr>
            <a:r>
              <a:rPr lang="en-US" sz="136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Responsive Design</a:t>
            </a:r>
          </a:p>
          <a:p>
            <a:pPr algn="ctr">
              <a:lnSpc>
                <a:spcPts val="13500"/>
              </a:lnSpc>
            </a:pPr>
            <a:r>
              <a:rPr lang="en-US" sz="136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via Bootstrap</a:t>
            </a:r>
            <a:endParaRPr lang="en-US" sz="13600" b="1" spc="150" dirty="0">
              <a:solidFill>
                <a:schemeClr val="bg1"/>
              </a:solidFill>
              <a:latin typeface="Source Sans Pro"/>
              <a:ea typeface="ＭＳ Ｐゴシック" charset="0"/>
              <a:cs typeface="Source Sans Pro"/>
              <a:sym typeface="Bebas Neue" charset="0"/>
            </a:endParaRPr>
          </a:p>
        </p:txBody>
      </p:sp>
      <p:sp>
        <p:nvSpPr>
          <p:cNvPr id="11" name="Shape 2904"/>
          <p:cNvSpPr/>
          <p:nvPr/>
        </p:nvSpPr>
        <p:spPr>
          <a:xfrm>
            <a:off x="5100833" y="-4097864"/>
            <a:ext cx="14192280" cy="14192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47" y="7017"/>
                </a:moveTo>
                <a:cubicBezTo>
                  <a:pt x="11058" y="6927"/>
                  <a:pt x="10935" y="6873"/>
                  <a:pt x="10800" y="6873"/>
                </a:cubicBezTo>
                <a:cubicBezTo>
                  <a:pt x="10665" y="6873"/>
                  <a:pt x="10542" y="6927"/>
                  <a:pt x="10453" y="7017"/>
                </a:cubicBezTo>
                <a:lnTo>
                  <a:pt x="5053" y="11926"/>
                </a:lnTo>
                <a:cubicBezTo>
                  <a:pt x="4964" y="12015"/>
                  <a:pt x="4909" y="12138"/>
                  <a:pt x="4909" y="12273"/>
                </a:cubicBezTo>
                <a:cubicBezTo>
                  <a:pt x="4909" y="12544"/>
                  <a:pt x="5129" y="12764"/>
                  <a:pt x="5400" y="12764"/>
                </a:cubicBezTo>
                <a:cubicBezTo>
                  <a:pt x="5535" y="12764"/>
                  <a:pt x="5658" y="12709"/>
                  <a:pt x="5747" y="12620"/>
                </a:cubicBezTo>
                <a:lnTo>
                  <a:pt x="10800" y="8026"/>
                </a:lnTo>
                <a:lnTo>
                  <a:pt x="15853" y="12620"/>
                </a:lnTo>
                <a:cubicBezTo>
                  <a:pt x="15942" y="12709"/>
                  <a:pt x="16065" y="12764"/>
                  <a:pt x="16200" y="12764"/>
                </a:cubicBezTo>
                <a:cubicBezTo>
                  <a:pt x="16471" y="12764"/>
                  <a:pt x="16691" y="12544"/>
                  <a:pt x="16691" y="12273"/>
                </a:cubicBezTo>
                <a:cubicBezTo>
                  <a:pt x="16691" y="12138"/>
                  <a:pt x="16636" y="12015"/>
                  <a:pt x="16547" y="11926"/>
                </a:cubicBezTo>
                <a:cubicBezTo>
                  <a:pt x="16547" y="11926"/>
                  <a:pt x="11147" y="7017"/>
                  <a:pt x="11147" y="7017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bg1">
              <a:alpha val="5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 dirty="0">
              <a:latin typeface="Source Sans Pro Regular" charset="0"/>
              <a:ea typeface="Source Sans Pro Regular" charset="0"/>
              <a:cs typeface="Source Sans Pr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763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0" y="0"/>
            <a:ext cx="8944362" cy="13716000"/>
          </a:xfrm>
          <a:prstGeom prst="rect">
            <a:avLst/>
          </a:prstGeom>
          <a:solidFill>
            <a:schemeClr val="accent2">
              <a:alpha val="64000"/>
            </a:schemeClr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96383" tIns="96383" rIns="96383" bIns="96383" numCol="1" spcCol="2539" anchor="ctr" anchorCtr="0">
            <a:noAutofit/>
          </a:bodyPr>
          <a:lstStyle/>
          <a:p>
            <a:pPr defTabSz="189610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200" dirty="0">
              <a:solidFill>
                <a:srgbClr val="FFFFFF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Rectangle 31"/>
          <p:cNvSpPr>
            <a:spLocks/>
          </p:cNvSpPr>
          <p:nvPr/>
        </p:nvSpPr>
        <p:spPr bwMode="auto">
          <a:xfrm>
            <a:off x="1034664" y="885702"/>
            <a:ext cx="7239541" cy="2607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>
              <a:lnSpc>
                <a:spcPts val="10000"/>
              </a:lnSpc>
            </a:pPr>
            <a:r>
              <a:rPr lang="en-US" sz="100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Understand</a:t>
            </a:r>
          </a:p>
          <a:p>
            <a:pPr>
              <a:lnSpc>
                <a:spcPts val="10000"/>
              </a:lnSpc>
            </a:pPr>
            <a:r>
              <a:rPr lang="en-US" sz="100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The Grid</a:t>
            </a:r>
            <a:endParaRPr lang="en-US" sz="10000" b="1" spc="150" dirty="0">
              <a:solidFill>
                <a:schemeClr val="bg1"/>
              </a:solidFill>
              <a:latin typeface="Source Sans Pro"/>
              <a:ea typeface="ＭＳ Ｐゴシック" charset="0"/>
              <a:cs typeface="Source Sans Pro"/>
              <a:sym typeface="Bebas Neue" charset="0"/>
            </a:endParaRPr>
          </a:p>
        </p:txBody>
      </p:sp>
      <p:sp>
        <p:nvSpPr>
          <p:cNvPr id="34" name="Subtitle 2"/>
          <p:cNvSpPr txBox="1">
            <a:spLocks/>
          </p:cNvSpPr>
          <p:nvPr/>
        </p:nvSpPr>
        <p:spPr>
          <a:xfrm>
            <a:off x="1516567" y="3494674"/>
            <a:ext cx="6757638" cy="294771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840"/>
              </a:lnSpc>
            </a:pPr>
            <a:endParaRPr lang="en-US" sz="4000" dirty="0" smtClean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endParaRPr lang="en-US" sz="4000" dirty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r>
              <a:rPr lang="en-US" sz="4000" dirty="0" smtClean="0">
                <a:solidFill>
                  <a:srgbClr val="FFFFF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getbootstrap.com/examples/grid</a:t>
            </a:r>
            <a:endParaRPr lang="en-US" sz="4000" dirty="0">
              <a:solidFill>
                <a:srgbClr val="FFFFF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" name="Picture 1" descr="Screen Shot 2016-08-25 at 8.58.5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639" y="0"/>
            <a:ext cx="14839011" cy="13716000"/>
          </a:xfrm>
          <a:prstGeom prst="rect">
            <a:avLst/>
          </a:prstGeom>
        </p:spPr>
      </p:pic>
      <p:pic>
        <p:nvPicPr>
          <p:cNvPr id="3" name="Picture 2" descr="Screen Shot 2016-08-25 at 8.59.00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639" y="0"/>
            <a:ext cx="14839011" cy="13716000"/>
          </a:xfrm>
          <a:prstGeom prst="rect">
            <a:avLst/>
          </a:prstGeom>
        </p:spPr>
      </p:pic>
      <p:pic>
        <p:nvPicPr>
          <p:cNvPr id="4" name="Picture 3" descr="Screen Shot 2016-08-25 at 8.59.07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639" y="0"/>
            <a:ext cx="14839011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84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0" y="0"/>
            <a:ext cx="8944362" cy="13716000"/>
          </a:xfrm>
          <a:prstGeom prst="rect">
            <a:avLst/>
          </a:prstGeom>
          <a:solidFill>
            <a:schemeClr val="accent2">
              <a:alpha val="64000"/>
            </a:schemeClr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96383" tIns="96383" rIns="96383" bIns="96383" numCol="1" spcCol="2539" anchor="ctr" anchorCtr="0">
            <a:noAutofit/>
          </a:bodyPr>
          <a:lstStyle/>
          <a:p>
            <a:pPr defTabSz="189610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200" dirty="0">
              <a:solidFill>
                <a:srgbClr val="FFFFFF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Rectangle 31"/>
          <p:cNvSpPr>
            <a:spLocks/>
          </p:cNvSpPr>
          <p:nvPr/>
        </p:nvSpPr>
        <p:spPr bwMode="auto">
          <a:xfrm>
            <a:off x="1034664" y="885702"/>
            <a:ext cx="7239541" cy="2607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>
              <a:lnSpc>
                <a:spcPts val="10000"/>
              </a:lnSpc>
            </a:pPr>
            <a:r>
              <a:rPr lang="en-US" sz="100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Understand</a:t>
            </a:r>
          </a:p>
          <a:p>
            <a:pPr>
              <a:lnSpc>
                <a:spcPts val="10000"/>
              </a:lnSpc>
            </a:pPr>
            <a:r>
              <a:rPr lang="en-US" sz="100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The Grid</a:t>
            </a:r>
            <a:endParaRPr lang="en-US" sz="10000" b="1" spc="150" dirty="0">
              <a:solidFill>
                <a:schemeClr val="bg1"/>
              </a:solidFill>
              <a:latin typeface="Source Sans Pro"/>
              <a:ea typeface="ＭＳ Ｐゴシック" charset="0"/>
              <a:cs typeface="Source Sans Pro"/>
              <a:sym typeface="Bebas Neue" charset="0"/>
            </a:endParaRPr>
          </a:p>
        </p:txBody>
      </p:sp>
      <p:sp>
        <p:nvSpPr>
          <p:cNvPr id="34" name="Subtitle 2"/>
          <p:cNvSpPr txBox="1">
            <a:spLocks/>
          </p:cNvSpPr>
          <p:nvPr/>
        </p:nvSpPr>
        <p:spPr>
          <a:xfrm>
            <a:off x="1516567" y="3494674"/>
            <a:ext cx="6757638" cy="294771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840"/>
              </a:lnSpc>
            </a:pPr>
            <a:endParaRPr lang="en-US" sz="4000" dirty="0" smtClean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endParaRPr lang="en-US" sz="4000" dirty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r>
              <a:rPr lang="en-US" sz="4000" dirty="0" smtClean="0">
                <a:solidFill>
                  <a:srgbClr val="FFFFF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getbootstrap.com/examples/grid</a:t>
            </a:r>
            <a:endParaRPr lang="en-US" sz="4000" dirty="0">
              <a:solidFill>
                <a:srgbClr val="FFFFF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434682" y="885702"/>
            <a:ext cx="12178902" cy="9694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How it works:</a:t>
            </a:r>
          </a:p>
          <a:p>
            <a:endParaRPr lang="en-US" sz="4800" dirty="0"/>
          </a:p>
          <a:p>
            <a:r>
              <a:rPr lang="en-US" sz="4800" dirty="0" smtClean="0"/>
              <a:t>There is a container.</a:t>
            </a:r>
          </a:p>
          <a:p>
            <a:endParaRPr lang="en-US" sz="4800" dirty="0"/>
          </a:p>
          <a:p>
            <a:r>
              <a:rPr lang="en-US" sz="4800" dirty="0" smtClean="0"/>
              <a:t>The container has rows. </a:t>
            </a:r>
          </a:p>
          <a:p>
            <a:endParaRPr lang="en-US" sz="4800" dirty="0"/>
          </a:p>
          <a:p>
            <a:r>
              <a:rPr lang="en-US" sz="4800" dirty="0" smtClean="0"/>
              <a:t>There are up to 12 columns in a row.</a:t>
            </a:r>
          </a:p>
          <a:p>
            <a:endParaRPr lang="en-US" sz="4800" dirty="0"/>
          </a:p>
          <a:p>
            <a:endParaRPr lang="en-US" sz="4800" dirty="0" smtClean="0"/>
          </a:p>
          <a:p>
            <a:endParaRPr lang="en-US" sz="4800" dirty="0" smtClean="0"/>
          </a:p>
          <a:p>
            <a:endParaRPr lang="en-US" sz="4800" dirty="0" smtClean="0"/>
          </a:p>
          <a:p>
            <a:endParaRPr lang="en-US" sz="4800" dirty="0"/>
          </a:p>
          <a:p>
            <a:endParaRPr lang="en-US" sz="4800" dirty="0"/>
          </a:p>
        </p:txBody>
      </p:sp>
      <p:sp>
        <p:nvSpPr>
          <p:cNvPr id="7" name="Rounded Rectangle 6"/>
          <p:cNvSpPr/>
          <p:nvPr/>
        </p:nvSpPr>
        <p:spPr>
          <a:xfrm>
            <a:off x="10364541" y="6826814"/>
            <a:ext cx="13154122" cy="655464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364541" y="7779394"/>
            <a:ext cx="13154122" cy="48536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135643" y="7779394"/>
            <a:ext cx="7960512" cy="489897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dirty="0" smtClean="0"/>
              <a:t>ol-md-8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9481708" y="7734033"/>
            <a:ext cx="3123417" cy="489897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Col-md-4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02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0" y="0"/>
            <a:ext cx="8944362" cy="13716000"/>
          </a:xfrm>
          <a:prstGeom prst="rect">
            <a:avLst/>
          </a:prstGeom>
          <a:solidFill>
            <a:schemeClr val="accent2">
              <a:alpha val="64000"/>
            </a:schemeClr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96383" tIns="96383" rIns="96383" bIns="96383" numCol="1" spcCol="2539" anchor="ctr" anchorCtr="0">
            <a:noAutofit/>
          </a:bodyPr>
          <a:lstStyle/>
          <a:p>
            <a:pPr defTabSz="189610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200" dirty="0">
              <a:solidFill>
                <a:srgbClr val="FFFFFF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Rectangle 31"/>
          <p:cNvSpPr>
            <a:spLocks/>
          </p:cNvSpPr>
          <p:nvPr/>
        </p:nvSpPr>
        <p:spPr bwMode="auto">
          <a:xfrm>
            <a:off x="1034664" y="885702"/>
            <a:ext cx="7239541" cy="2607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>
              <a:lnSpc>
                <a:spcPts val="10000"/>
              </a:lnSpc>
            </a:pPr>
            <a:r>
              <a:rPr lang="en-US" sz="100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Understand</a:t>
            </a:r>
          </a:p>
          <a:p>
            <a:pPr>
              <a:lnSpc>
                <a:spcPts val="10000"/>
              </a:lnSpc>
            </a:pPr>
            <a:r>
              <a:rPr lang="en-US" sz="100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The Grid</a:t>
            </a:r>
            <a:endParaRPr lang="en-US" sz="10000" b="1" spc="150" dirty="0">
              <a:solidFill>
                <a:schemeClr val="bg1"/>
              </a:solidFill>
              <a:latin typeface="Source Sans Pro"/>
              <a:ea typeface="ＭＳ Ｐゴシック" charset="0"/>
              <a:cs typeface="Source Sans Pro"/>
              <a:sym typeface="Bebas Neue" charset="0"/>
            </a:endParaRPr>
          </a:p>
        </p:txBody>
      </p:sp>
      <p:sp>
        <p:nvSpPr>
          <p:cNvPr id="34" name="Subtitle 2"/>
          <p:cNvSpPr txBox="1">
            <a:spLocks/>
          </p:cNvSpPr>
          <p:nvPr/>
        </p:nvSpPr>
        <p:spPr>
          <a:xfrm>
            <a:off x="1516567" y="3494674"/>
            <a:ext cx="6757638" cy="294771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840"/>
              </a:lnSpc>
            </a:pPr>
            <a:endParaRPr lang="en-US" sz="4000" dirty="0" smtClean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endParaRPr lang="en-US" sz="4000" dirty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r>
              <a:rPr lang="en-US" sz="4000" dirty="0" smtClean="0">
                <a:solidFill>
                  <a:srgbClr val="FFFFF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getbootstrap.com/examples/grid</a:t>
            </a:r>
            <a:endParaRPr lang="en-US" sz="4000" dirty="0">
              <a:solidFill>
                <a:srgbClr val="FFFFF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434682" y="885702"/>
            <a:ext cx="12178902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How it works:</a:t>
            </a:r>
          </a:p>
          <a:p>
            <a:endParaRPr lang="en-US" sz="4800" dirty="0"/>
          </a:p>
          <a:p>
            <a:r>
              <a:rPr lang="en-US" sz="4800" dirty="0" smtClean="0"/>
              <a:t>There are break points for each screen size</a:t>
            </a:r>
          </a:p>
          <a:p>
            <a:endParaRPr lang="en-US" sz="4800" dirty="0"/>
          </a:p>
          <a:p>
            <a:r>
              <a:rPr lang="en-US" sz="4800" dirty="0" smtClean="0"/>
              <a:t>XS, Small, Med, Large, XL, </a:t>
            </a:r>
          </a:p>
          <a:p>
            <a:endParaRPr lang="en-US" sz="4800" dirty="0"/>
          </a:p>
          <a:p>
            <a:endParaRPr lang="en-US" sz="4800" dirty="0" smtClean="0"/>
          </a:p>
          <a:p>
            <a:endParaRPr lang="en-US" sz="4800" dirty="0" smtClean="0"/>
          </a:p>
          <a:p>
            <a:endParaRPr lang="en-US" sz="4800" dirty="0" smtClean="0"/>
          </a:p>
          <a:p>
            <a:endParaRPr lang="en-US" sz="4800" dirty="0"/>
          </a:p>
          <a:p>
            <a:endParaRPr lang="en-US" sz="4800" dirty="0"/>
          </a:p>
        </p:txBody>
      </p:sp>
      <p:sp>
        <p:nvSpPr>
          <p:cNvPr id="7" name="Rounded Rectangle 6"/>
          <p:cNvSpPr/>
          <p:nvPr/>
        </p:nvSpPr>
        <p:spPr>
          <a:xfrm>
            <a:off x="10364541" y="6826814"/>
            <a:ext cx="4104993" cy="655464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364541" y="7779394"/>
            <a:ext cx="4104993" cy="48536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477941" y="7779394"/>
            <a:ext cx="2827354" cy="489897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dirty="0" smtClean="0"/>
              <a:t>ol-md-8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3305295" y="7810551"/>
            <a:ext cx="1109351" cy="489897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Col-md-4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15966383" y="6826814"/>
            <a:ext cx="7552279" cy="655464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5966383" y="7779394"/>
            <a:ext cx="7552279" cy="48536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6241422" y="7779394"/>
            <a:ext cx="4570431" cy="489897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dirty="0" smtClean="0"/>
              <a:t>ol-md-8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1310803" y="7734033"/>
            <a:ext cx="1793272" cy="489897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Col-md-4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2042826" y="5692792"/>
            <a:ext cx="185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Small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8952133" y="5869734"/>
            <a:ext cx="185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12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0" y="0"/>
            <a:ext cx="8944362" cy="13716000"/>
          </a:xfrm>
          <a:prstGeom prst="rect">
            <a:avLst/>
          </a:prstGeom>
          <a:solidFill>
            <a:schemeClr val="accent2">
              <a:alpha val="64000"/>
            </a:schemeClr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96383" tIns="96383" rIns="96383" bIns="96383" numCol="1" spcCol="2539" anchor="ctr" anchorCtr="0">
            <a:noAutofit/>
          </a:bodyPr>
          <a:lstStyle/>
          <a:p>
            <a:pPr defTabSz="189610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200" dirty="0">
              <a:solidFill>
                <a:srgbClr val="FFFFFF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Rectangle 31"/>
          <p:cNvSpPr>
            <a:spLocks/>
          </p:cNvSpPr>
          <p:nvPr/>
        </p:nvSpPr>
        <p:spPr bwMode="auto">
          <a:xfrm>
            <a:off x="1034664" y="885702"/>
            <a:ext cx="7239541" cy="2607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>
              <a:lnSpc>
                <a:spcPts val="10000"/>
              </a:lnSpc>
            </a:pPr>
            <a:r>
              <a:rPr lang="en-US" sz="100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Understand</a:t>
            </a:r>
          </a:p>
          <a:p>
            <a:pPr>
              <a:lnSpc>
                <a:spcPts val="10000"/>
              </a:lnSpc>
            </a:pPr>
            <a:r>
              <a:rPr lang="en-US" sz="100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The Grid</a:t>
            </a:r>
            <a:endParaRPr lang="en-US" sz="10000" b="1" spc="150" dirty="0">
              <a:solidFill>
                <a:schemeClr val="bg1"/>
              </a:solidFill>
              <a:latin typeface="Source Sans Pro"/>
              <a:ea typeface="ＭＳ Ｐゴシック" charset="0"/>
              <a:cs typeface="Source Sans Pro"/>
              <a:sym typeface="Bebas Neue" charset="0"/>
            </a:endParaRPr>
          </a:p>
        </p:txBody>
      </p:sp>
      <p:sp>
        <p:nvSpPr>
          <p:cNvPr id="34" name="Subtitle 2"/>
          <p:cNvSpPr txBox="1">
            <a:spLocks/>
          </p:cNvSpPr>
          <p:nvPr/>
        </p:nvSpPr>
        <p:spPr>
          <a:xfrm>
            <a:off x="1516567" y="3494674"/>
            <a:ext cx="6757638" cy="294771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840"/>
              </a:lnSpc>
            </a:pPr>
            <a:endParaRPr lang="en-US" sz="4000" dirty="0" smtClean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endParaRPr lang="en-US" sz="4000" dirty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r>
              <a:rPr lang="en-US" sz="4000" dirty="0" smtClean="0">
                <a:solidFill>
                  <a:srgbClr val="FFFFF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getbootstrap.com/examples/grid</a:t>
            </a:r>
            <a:endParaRPr lang="en-US" sz="4000" dirty="0">
              <a:solidFill>
                <a:srgbClr val="FFFFF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434682" y="885702"/>
            <a:ext cx="12178902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How it works:</a:t>
            </a:r>
          </a:p>
          <a:p>
            <a:endParaRPr lang="en-US" sz="4800" dirty="0"/>
          </a:p>
          <a:p>
            <a:r>
              <a:rPr lang="en-US" sz="4800" dirty="0" smtClean="0"/>
              <a:t>There are break points for each screen size</a:t>
            </a:r>
          </a:p>
          <a:p>
            <a:endParaRPr lang="en-US" sz="4800" dirty="0"/>
          </a:p>
          <a:p>
            <a:r>
              <a:rPr lang="en-US" sz="4800" dirty="0" smtClean="0"/>
              <a:t>XS, Small, Med, Large, XL, </a:t>
            </a:r>
          </a:p>
          <a:p>
            <a:endParaRPr lang="en-US" sz="4800" dirty="0"/>
          </a:p>
          <a:p>
            <a:endParaRPr lang="en-US" sz="4800" dirty="0" smtClean="0"/>
          </a:p>
          <a:p>
            <a:endParaRPr lang="en-US" sz="4800" dirty="0" smtClean="0"/>
          </a:p>
          <a:p>
            <a:endParaRPr lang="en-US" sz="4800" dirty="0" smtClean="0"/>
          </a:p>
          <a:p>
            <a:endParaRPr lang="en-US" sz="4800" dirty="0"/>
          </a:p>
          <a:p>
            <a:endParaRPr lang="en-US" sz="4800" dirty="0"/>
          </a:p>
        </p:txBody>
      </p:sp>
      <p:sp>
        <p:nvSpPr>
          <p:cNvPr id="7" name="Rounded Rectangle 6"/>
          <p:cNvSpPr/>
          <p:nvPr/>
        </p:nvSpPr>
        <p:spPr>
          <a:xfrm>
            <a:off x="10364541" y="6826814"/>
            <a:ext cx="4104993" cy="655464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364541" y="7779394"/>
            <a:ext cx="4104993" cy="48536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477941" y="7779394"/>
            <a:ext cx="2827354" cy="489897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dirty="0" smtClean="0"/>
              <a:t>ol-md-8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3305295" y="7810551"/>
            <a:ext cx="1109351" cy="489897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Col-md-4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15966383" y="6826814"/>
            <a:ext cx="7552279" cy="655464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5966383" y="7779394"/>
            <a:ext cx="7552279" cy="48536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6241422" y="7779394"/>
            <a:ext cx="4570431" cy="489897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dirty="0" smtClean="0"/>
              <a:t>ol-md-8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1310803" y="7734033"/>
            <a:ext cx="1793272" cy="489897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Col-md-4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2042826" y="5692792"/>
            <a:ext cx="185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Small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8952133" y="5869734"/>
            <a:ext cx="185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91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0" y="0"/>
            <a:ext cx="8944362" cy="13716000"/>
          </a:xfrm>
          <a:prstGeom prst="rect">
            <a:avLst/>
          </a:prstGeom>
          <a:solidFill>
            <a:schemeClr val="accent2">
              <a:alpha val="64000"/>
            </a:schemeClr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96383" tIns="96383" rIns="96383" bIns="96383" numCol="1" spcCol="2539" anchor="ctr" anchorCtr="0">
            <a:noAutofit/>
          </a:bodyPr>
          <a:lstStyle/>
          <a:p>
            <a:pPr defTabSz="189610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200" dirty="0">
              <a:solidFill>
                <a:srgbClr val="FFFFFF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Rectangle 31"/>
          <p:cNvSpPr>
            <a:spLocks/>
          </p:cNvSpPr>
          <p:nvPr/>
        </p:nvSpPr>
        <p:spPr bwMode="auto">
          <a:xfrm>
            <a:off x="1034664" y="1526903"/>
            <a:ext cx="7239541" cy="1325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>
              <a:lnSpc>
                <a:spcPts val="10000"/>
              </a:lnSpc>
            </a:pPr>
            <a:r>
              <a:rPr lang="en-US" sz="100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The Extras</a:t>
            </a:r>
            <a:endParaRPr lang="en-US" sz="10000" b="1" spc="150" dirty="0">
              <a:solidFill>
                <a:schemeClr val="bg1"/>
              </a:solidFill>
              <a:latin typeface="Source Sans Pro"/>
              <a:ea typeface="ＭＳ Ｐゴシック" charset="0"/>
              <a:cs typeface="Source Sans Pro"/>
              <a:sym typeface="Bebas Neue" charset="0"/>
            </a:endParaRPr>
          </a:p>
        </p:txBody>
      </p:sp>
      <p:sp>
        <p:nvSpPr>
          <p:cNvPr id="34" name="Subtitle 2"/>
          <p:cNvSpPr txBox="1">
            <a:spLocks/>
          </p:cNvSpPr>
          <p:nvPr/>
        </p:nvSpPr>
        <p:spPr>
          <a:xfrm>
            <a:off x="1516567" y="3494674"/>
            <a:ext cx="6757638" cy="294771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840"/>
              </a:lnSpc>
            </a:pPr>
            <a:endParaRPr lang="en-US" sz="4000" dirty="0" smtClean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endParaRPr lang="en-US" sz="4000" dirty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r>
              <a:rPr lang="en-US" sz="4000" dirty="0" smtClean="0">
                <a:solidFill>
                  <a:srgbClr val="FFFFF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getbootstrap.com/examples/theme/</a:t>
            </a:r>
            <a:endParaRPr lang="en-US" sz="4000" dirty="0">
              <a:solidFill>
                <a:srgbClr val="FFFFF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Picture 2" descr="screencapture-getbootstrap-examples-theme-1472131512777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6385" y="0"/>
            <a:ext cx="3361265" cy="13716000"/>
          </a:xfrm>
          <a:prstGeom prst="rect">
            <a:avLst/>
          </a:prstGeom>
        </p:spPr>
      </p:pic>
      <p:pic>
        <p:nvPicPr>
          <p:cNvPr id="4" name="Picture 3" descr="Screen Shot 2016-08-25 at 9.25.57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362" y="177669"/>
            <a:ext cx="11201400" cy="11950700"/>
          </a:xfrm>
          <a:prstGeom prst="rect">
            <a:avLst/>
          </a:prstGeom>
        </p:spPr>
      </p:pic>
      <p:pic>
        <p:nvPicPr>
          <p:cNvPr id="6" name="Picture 5" descr="Screen Shot 2016-08-25 at 9.25.50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2664" y="7259433"/>
            <a:ext cx="83439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6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3782483177_c9936ecda7_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20683723" cy="13795882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11358328" y="0"/>
            <a:ext cx="13716000" cy="13716000"/>
            <a:chOff x="11753388" y="434356"/>
            <a:chExt cx="13259342" cy="13259342"/>
          </a:xfrm>
        </p:grpSpPr>
        <p:sp>
          <p:nvSpPr>
            <p:cNvPr id="21" name="Teardrop 20"/>
            <p:cNvSpPr/>
            <p:nvPr/>
          </p:nvSpPr>
          <p:spPr>
            <a:xfrm>
              <a:off x="11753388" y="434356"/>
              <a:ext cx="13259342" cy="13259342"/>
            </a:xfrm>
            <a:prstGeom prst="teardrop">
              <a:avLst/>
            </a:prstGeom>
            <a:solidFill>
              <a:schemeClr val="accent2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 Regular" charset="0"/>
              </a:endParaRPr>
            </a:p>
          </p:txBody>
        </p:sp>
        <p:sp>
          <p:nvSpPr>
            <p:cNvPr id="6" name="Teardrop 5"/>
            <p:cNvSpPr/>
            <p:nvPr/>
          </p:nvSpPr>
          <p:spPr>
            <a:xfrm>
              <a:off x="12700696" y="1214941"/>
              <a:ext cx="11676954" cy="11676954"/>
            </a:xfrm>
            <a:prstGeom prst="teardrop">
              <a:avLst/>
            </a:prstGeom>
            <a:solidFill>
              <a:schemeClr val="accent2">
                <a:alpha val="8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 Regular" charset="0"/>
              </a:endParaRPr>
            </a:p>
          </p:txBody>
        </p:sp>
      </p:grpSp>
      <p:sp>
        <p:nvSpPr>
          <p:cNvPr id="14" name="Rectangle 1"/>
          <p:cNvSpPr>
            <a:spLocks/>
          </p:cNvSpPr>
          <p:nvPr/>
        </p:nvSpPr>
        <p:spPr bwMode="auto">
          <a:xfrm>
            <a:off x="17825311" y="4688054"/>
            <a:ext cx="4865113" cy="3522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r">
              <a:lnSpc>
                <a:spcPts val="13500"/>
              </a:lnSpc>
            </a:pPr>
            <a:r>
              <a:rPr lang="en-US" sz="136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Let’s </a:t>
            </a:r>
          </a:p>
          <a:p>
            <a:pPr algn="r">
              <a:lnSpc>
                <a:spcPts val="13500"/>
              </a:lnSpc>
            </a:pPr>
            <a:r>
              <a:rPr lang="en-US" sz="136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Try it!</a:t>
            </a:r>
            <a:endParaRPr lang="en-US" sz="13600" b="1" spc="150" dirty="0">
              <a:solidFill>
                <a:schemeClr val="bg1"/>
              </a:solidFill>
              <a:latin typeface="Source Sans Pro"/>
              <a:ea typeface="ＭＳ Ｐゴシック" charset="0"/>
              <a:cs typeface="Source Sans Pro"/>
              <a:sym typeface="Bebas Neue" charset="0"/>
            </a:endParaRPr>
          </a:p>
        </p:txBody>
      </p:sp>
      <p:sp>
        <p:nvSpPr>
          <p:cNvPr id="15" name="Rectangle 1"/>
          <p:cNvSpPr>
            <a:spLocks/>
          </p:cNvSpPr>
          <p:nvPr/>
        </p:nvSpPr>
        <p:spPr bwMode="auto">
          <a:xfrm>
            <a:off x="20942327" y="8211454"/>
            <a:ext cx="17082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3200" spc="150" dirty="0" smtClean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  <a:sym typeface="Bebas Neue" charset="0"/>
              </a:rPr>
              <a:t>For Real</a:t>
            </a:r>
            <a:endParaRPr lang="en-US" sz="4400" spc="150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  <a:sym typeface="Bebas Neue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6521285" y="3389967"/>
            <a:ext cx="6084638" cy="6579219"/>
            <a:chOff x="13547420" y="2542475"/>
            <a:chExt cx="10439400" cy="6579219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13547420" y="2542475"/>
              <a:ext cx="104394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13547420" y="9121694"/>
              <a:ext cx="104394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757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 flipH="1">
            <a:off x="-735978" y="0"/>
            <a:ext cx="13716000" cy="13716000"/>
            <a:chOff x="11753388" y="434356"/>
            <a:chExt cx="13259342" cy="13259342"/>
          </a:xfrm>
        </p:grpSpPr>
        <p:sp>
          <p:nvSpPr>
            <p:cNvPr id="16" name="Teardrop 15"/>
            <p:cNvSpPr/>
            <p:nvPr/>
          </p:nvSpPr>
          <p:spPr>
            <a:xfrm>
              <a:off x="11753388" y="434356"/>
              <a:ext cx="13259342" cy="13259342"/>
            </a:xfrm>
            <a:prstGeom prst="teardrop">
              <a:avLst/>
            </a:prstGeom>
            <a:solidFill>
              <a:schemeClr val="accent2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 Regular" charset="0"/>
              </a:endParaRPr>
            </a:p>
          </p:txBody>
        </p:sp>
        <p:sp>
          <p:nvSpPr>
            <p:cNvPr id="20" name="Teardrop 19"/>
            <p:cNvSpPr/>
            <p:nvPr/>
          </p:nvSpPr>
          <p:spPr>
            <a:xfrm>
              <a:off x="12700696" y="1214941"/>
              <a:ext cx="11676954" cy="11676954"/>
            </a:xfrm>
            <a:prstGeom prst="teardrop">
              <a:avLst/>
            </a:prstGeom>
            <a:solidFill>
              <a:schemeClr val="accent2">
                <a:alpha val="8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ource Sans Pro Regular" charset="0"/>
              </a:endParaRPr>
            </a:p>
          </p:txBody>
        </p:sp>
      </p:grpSp>
      <p:sp>
        <p:nvSpPr>
          <p:cNvPr id="22" name="Rectangle 1"/>
          <p:cNvSpPr>
            <a:spLocks/>
          </p:cNvSpPr>
          <p:nvPr/>
        </p:nvSpPr>
        <p:spPr bwMode="auto">
          <a:xfrm>
            <a:off x="1682519" y="5553675"/>
            <a:ext cx="10156627" cy="1791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ts val="13500"/>
              </a:lnSpc>
            </a:pPr>
            <a:r>
              <a:rPr lang="en-US" sz="136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Assignment</a:t>
            </a:r>
            <a:endParaRPr lang="en-US" sz="13600" b="1" spc="150" dirty="0">
              <a:solidFill>
                <a:schemeClr val="bg1"/>
              </a:solidFill>
              <a:latin typeface="Source Sans Pro"/>
              <a:ea typeface="ＭＳ Ｐゴシック" charset="0"/>
              <a:cs typeface="Source Sans Pro"/>
              <a:sym typeface="Bebas Neue" charset="0"/>
            </a:endParaRPr>
          </a:p>
        </p:txBody>
      </p:sp>
      <p:sp>
        <p:nvSpPr>
          <p:cNvPr id="23" name="Rectangle 1"/>
          <p:cNvSpPr>
            <a:spLocks/>
          </p:cNvSpPr>
          <p:nvPr/>
        </p:nvSpPr>
        <p:spPr bwMode="auto">
          <a:xfrm>
            <a:off x="1749425" y="8211454"/>
            <a:ext cx="398887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3200" spc="150" dirty="0" smtClean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  <a:sym typeface="Bebas Neue" charset="0"/>
              </a:rPr>
              <a:t>Putting into practice</a:t>
            </a:r>
            <a:endParaRPr lang="en-US" sz="4400" spc="150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  <a:sym typeface="Bebas Neue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727123" y="3389967"/>
            <a:ext cx="6084638" cy="6579219"/>
            <a:chOff x="13547420" y="2542475"/>
            <a:chExt cx="10439400" cy="6579219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13547420" y="2542475"/>
              <a:ext cx="104394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13547420" y="9121694"/>
              <a:ext cx="104394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13698430" y="2128379"/>
            <a:ext cx="10160425" cy="13634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Build a single page travel site about a specific location using the standard Bootstrap template.</a:t>
            </a:r>
          </a:p>
          <a:p>
            <a:endParaRPr lang="en-US" sz="4400" dirty="0"/>
          </a:p>
          <a:p>
            <a:r>
              <a:rPr lang="en-US" sz="4400" dirty="0" smtClean="0"/>
              <a:t>Use Creative Commons Images and Wikipedia text with credits</a:t>
            </a:r>
          </a:p>
          <a:p>
            <a:endParaRPr lang="en-US" sz="4400" dirty="0"/>
          </a:p>
          <a:p>
            <a:r>
              <a:rPr lang="en-US" sz="4400" dirty="0" err="1" smtClean="0"/>
              <a:t>Nav</a:t>
            </a:r>
            <a:r>
              <a:rPr lang="en-US" sz="4400" dirty="0" smtClean="0"/>
              <a:t> bar should link to other students projects (requires talking, planning, coordination)</a:t>
            </a:r>
          </a:p>
          <a:p>
            <a:endParaRPr lang="en-US" sz="4400" dirty="0"/>
          </a:p>
          <a:p>
            <a:r>
              <a:rPr lang="en-US" sz="4400" dirty="0" smtClean="0"/>
              <a:t>Upload to your own </a:t>
            </a:r>
            <a:r>
              <a:rPr lang="en-US" sz="4400" smtClean="0"/>
              <a:t>server and </a:t>
            </a:r>
            <a:r>
              <a:rPr lang="en-US" sz="4400" dirty="0" smtClean="0"/>
              <a:t>link to friends.</a:t>
            </a:r>
          </a:p>
          <a:p>
            <a:endParaRPr lang="en-US" sz="4400" dirty="0"/>
          </a:p>
          <a:p>
            <a:r>
              <a:rPr lang="en-US" sz="4400" dirty="0" smtClean="0"/>
              <a:t>Post link as an issue in </a:t>
            </a:r>
            <a:r>
              <a:rPr lang="en-US" sz="4400" dirty="0" err="1" smtClean="0"/>
              <a:t>Github</a:t>
            </a:r>
            <a:r>
              <a:rPr lang="en-US" sz="4400" dirty="0" smtClean="0"/>
              <a:t>.</a:t>
            </a:r>
            <a:endParaRPr lang="en-US" sz="4400" dirty="0"/>
          </a:p>
          <a:p>
            <a:endParaRPr lang="en-US" sz="4400" dirty="0" smtClean="0"/>
          </a:p>
          <a:p>
            <a:endParaRPr lang="en-US" sz="4400" dirty="0" smtClean="0"/>
          </a:p>
          <a:p>
            <a:endParaRPr lang="en-US" sz="4400" dirty="0" smtClean="0"/>
          </a:p>
          <a:p>
            <a:endParaRPr lang="en-US" sz="4400" dirty="0"/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24648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22"/>
          </p:nvPr>
        </p:nvSpPr>
        <p:spPr/>
      </p:sp>
      <p:pic>
        <p:nvPicPr>
          <p:cNvPr id="4" name="Picture 3" descr="responsive-website-desig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74" y="0"/>
            <a:ext cx="22860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45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22"/>
          </p:nvPr>
        </p:nvSpPr>
        <p:spPr/>
      </p:sp>
      <p:pic>
        <p:nvPicPr>
          <p:cNvPr id="3" name="Picture 2" descr="Screen Shot 2016-08-25 at 8.54.4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902" y="0"/>
            <a:ext cx="6485218" cy="13716000"/>
          </a:xfrm>
          <a:prstGeom prst="rect">
            <a:avLst/>
          </a:prstGeom>
        </p:spPr>
      </p:pic>
      <p:pic>
        <p:nvPicPr>
          <p:cNvPr id="4" name="Picture 3" descr="Screen Shot 2016-08-25 at 8.54.5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884" y="0"/>
            <a:ext cx="10201201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038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22"/>
          </p:nvPr>
        </p:nvSpPr>
        <p:spPr/>
      </p:sp>
      <p:pic>
        <p:nvPicPr>
          <p:cNvPr id="5" name="Picture 4" descr="Screen Shot 2016-08-25 at 8.54.5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620" y="204124"/>
            <a:ext cx="1485023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0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22"/>
          </p:nvPr>
        </p:nvSpPr>
        <p:spPr/>
      </p:sp>
      <p:pic>
        <p:nvPicPr>
          <p:cNvPr id="4" name="Picture 3" descr="Screen Shot 2016-08-25 at 8.55.0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671" y="23436"/>
            <a:ext cx="19346459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50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22"/>
          </p:nvPr>
        </p:nvSpPr>
        <p:spPr/>
      </p:sp>
      <p:pic>
        <p:nvPicPr>
          <p:cNvPr id="3" name="Picture 2" descr="screencapture-bostonglobe-1472129603959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622" y="0"/>
            <a:ext cx="2860734" cy="13716000"/>
          </a:xfrm>
          <a:prstGeom prst="rect">
            <a:avLst/>
          </a:prstGeom>
        </p:spPr>
      </p:pic>
      <p:pic>
        <p:nvPicPr>
          <p:cNvPr id="4" name="Picture 3" descr="screencapture-bostonglobe-1472129630790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991" y="0"/>
            <a:ext cx="1022193" cy="13716000"/>
          </a:xfrm>
          <a:prstGeom prst="rect">
            <a:avLst/>
          </a:prstGeom>
        </p:spPr>
      </p:pic>
      <p:pic>
        <p:nvPicPr>
          <p:cNvPr id="5" name="Picture 4" descr="screencapture-bostonglobe-1472129652848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315" y="0"/>
            <a:ext cx="381387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795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0" y="0"/>
            <a:ext cx="8944362" cy="13716000"/>
          </a:xfrm>
          <a:prstGeom prst="rect">
            <a:avLst/>
          </a:prstGeom>
          <a:solidFill>
            <a:schemeClr val="accent2">
              <a:alpha val="64000"/>
            </a:schemeClr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96383" tIns="96383" rIns="96383" bIns="96383" numCol="1" spcCol="2539" anchor="ctr" anchorCtr="0">
            <a:noAutofit/>
          </a:bodyPr>
          <a:lstStyle/>
          <a:p>
            <a:pPr defTabSz="189610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200" dirty="0">
              <a:solidFill>
                <a:srgbClr val="FFFFFF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Rectangle 31"/>
          <p:cNvSpPr>
            <a:spLocks/>
          </p:cNvSpPr>
          <p:nvPr/>
        </p:nvSpPr>
        <p:spPr bwMode="auto">
          <a:xfrm>
            <a:off x="1704821" y="885702"/>
            <a:ext cx="6204756" cy="2607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>
              <a:lnSpc>
                <a:spcPts val="10000"/>
              </a:lnSpc>
            </a:pPr>
            <a:r>
              <a:rPr lang="en-US" sz="100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Get Bootstrap</a:t>
            </a:r>
            <a:endParaRPr lang="en-US" sz="10000" b="1" spc="150" dirty="0">
              <a:solidFill>
                <a:schemeClr val="bg1"/>
              </a:solidFill>
              <a:latin typeface="Source Sans Pro"/>
              <a:ea typeface="ＭＳ Ｐゴシック" charset="0"/>
              <a:cs typeface="Source Sans Pro"/>
              <a:sym typeface="Bebas Neue" charset="0"/>
            </a:endParaRPr>
          </a:p>
        </p:txBody>
      </p:sp>
      <p:sp>
        <p:nvSpPr>
          <p:cNvPr id="34" name="Subtitle 2"/>
          <p:cNvSpPr txBox="1">
            <a:spLocks/>
          </p:cNvSpPr>
          <p:nvPr/>
        </p:nvSpPr>
        <p:spPr>
          <a:xfrm>
            <a:off x="1516567" y="3494674"/>
            <a:ext cx="6757638" cy="2327029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840"/>
              </a:lnSpc>
            </a:pPr>
            <a:endParaRPr lang="en-US" sz="4000" dirty="0" smtClean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endParaRPr lang="en-US" sz="4000" dirty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r>
              <a:rPr lang="en-US" sz="4000" dirty="0" err="1" smtClean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getbootstrap.com</a:t>
            </a:r>
            <a:endParaRPr lang="en-US" sz="4000" dirty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Picture 4" descr="Screen Shot 2016-08-25 at 8.58.5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4584" y="0"/>
            <a:ext cx="14839011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14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0" y="0"/>
            <a:ext cx="8944362" cy="13716000"/>
          </a:xfrm>
          <a:prstGeom prst="rect">
            <a:avLst/>
          </a:prstGeom>
          <a:solidFill>
            <a:schemeClr val="accent2">
              <a:alpha val="64000"/>
            </a:schemeClr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96383" tIns="96383" rIns="96383" bIns="96383" numCol="1" spcCol="2539" anchor="ctr" anchorCtr="0">
            <a:noAutofit/>
          </a:bodyPr>
          <a:lstStyle/>
          <a:p>
            <a:pPr defTabSz="189610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200" dirty="0">
              <a:solidFill>
                <a:srgbClr val="FFFFFF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Rectangle 31"/>
          <p:cNvSpPr>
            <a:spLocks/>
          </p:cNvSpPr>
          <p:nvPr/>
        </p:nvSpPr>
        <p:spPr bwMode="auto">
          <a:xfrm>
            <a:off x="1704821" y="885702"/>
            <a:ext cx="6204756" cy="2607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>
              <a:lnSpc>
                <a:spcPts val="10000"/>
              </a:lnSpc>
            </a:pPr>
            <a:r>
              <a:rPr lang="en-US" sz="10000" b="1" spc="150" dirty="0" err="1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DownloadBootstrap</a:t>
            </a:r>
            <a:endParaRPr lang="en-US" sz="10000" b="1" spc="150" dirty="0">
              <a:solidFill>
                <a:schemeClr val="bg1"/>
              </a:solidFill>
              <a:latin typeface="Source Sans Pro"/>
              <a:ea typeface="ＭＳ Ｐゴシック" charset="0"/>
              <a:cs typeface="Source Sans Pro"/>
              <a:sym typeface="Bebas Neue" charset="0"/>
            </a:endParaRPr>
          </a:p>
        </p:txBody>
      </p:sp>
      <p:sp>
        <p:nvSpPr>
          <p:cNvPr id="34" name="Subtitle 2"/>
          <p:cNvSpPr txBox="1">
            <a:spLocks/>
          </p:cNvSpPr>
          <p:nvPr/>
        </p:nvSpPr>
        <p:spPr>
          <a:xfrm>
            <a:off x="1516567" y="3494674"/>
            <a:ext cx="6757638" cy="294771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840"/>
              </a:lnSpc>
            </a:pPr>
            <a:endParaRPr lang="en-US" sz="4000" dirty="0" smtClean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endParaRPr lang="en-US" sz="4000" dirty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r>
              <a:rPr lang="en-US" sz="4000" dirty="0" err="1" smtClean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getbootstrap.com</a:t>
            </a:r>
            <a:r>
              <a:rPr lang="en-US" sz="4000" dirty="0" smtClean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/getting-started</a:t>
            </a:r>
            <a:endParaRPr lang="en-US" sz="4000" dirty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" name="Picture 1" descr="Screen Shot 2016-08-25 at 8.58.5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639" y="0"/>
            <a:ext cx="14839011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566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0" y="0"/>
            <a:ext cx="8944362" cy="13716000"/>
          </a:xfrm>
          <a:prstGeom prst="rect">
            <a:avLst/>
          </a:prstGeom>
          <a:solidFill>
            <a:schemeClr val="accent2">
              <a:alpha val="64000"/>
            </a:schemeClr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96383" tIns="96383" rIns="96383" bIns="96383" numCol="1" spcCol="2539" anchor="ctr" anchorCtr="0">
            <a:noAutofit/>
          </a:bodyPr>
          <a:lstStyle/>
          <a:p>
            <a:pPr defTabSz="189610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200" dirty="0">
              <a:solidFill>
                <a:srgbClr val="FFFFFF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Rectangle 31"/>
          <p:cNvSpPr>
            <a:spLocks/>
          </p:cNvSpPr>
          <p:nvPr/>
        </p:nvSpPr>
        <p:spPr bwMode="auto">
          <a:xfrm>
            <a:off x="1704821" y="885702"/>
            <a:ext cx="6204756" cy="2607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>
              <a:lnSpc>
                <a:spcPts val="10000"/>
              </a:lnSpc>
            </a:pPr>
            <a:r>
              <a:rPr lang="en-US" sz="10000" b="1" spc="150" dirty="0" smtClean="0">
                <a:solidFill>
                  <a:schemeClr val="bg1"/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Setup Template</a:t>
            </a:r>
            <a:endParaRPr lang="en-US" sz="10000" b="1" spc="150" dirty="0">
              <a:solidFill>
                <a:schemeClr val="bg1"/>
              </a:solidFill>
              <a:latin typeface="Source Sans Pro"/>
              <a:ea typeface="ＭＳ Ｐゴシック" charset="0"/>
              <a:cs typeface="Source Sans Pro"/>
              <a:sym typeface="Bebas Neue" charset="0"/>
            </a:endParaRPr>
          </a:p>
        </p:txBody>
      </p:sp>
      <p:sp>
        <p:nvSpPr>
          <p:cNvPr id="34" name="Subtitle 2"/>
          <p:cNvSpPr txBox="1">
            <a:spLocks/>
          </p:cNvSpPr>
          <p:nvPr/>
        </p:nvSpPr>
        <p:spPr>
          <a:xfrm>
            <a:off x="1516567" y="3494674"/>
            <a:ext cx="6757638" cy="294771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840"/>
              </a:lnSpc>
            </a:pPr>
            <a:endParaRPr lang="en-US" sz="4000" dirty="0" smtClean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endParaRPr lang="en-US" sz="4000" dirty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ts val="4840"/>
              </a:lnSpc>
            </a:pPr>
            <a:r>
              <a:rPr lang="en-US" sz="4000" dirty="0" err="1" smtClean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getbootstrap.com</a:t>
            </a:r>
            <a:r>
              <a:rPr lang="en-US" sz="4000" dirty="0" smtClean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/getting-started/#template</a:t>
            </a:r>
            <a:endParaRPr lang="en-US" sz="4000" dirty="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" name="Picture 1" descr="Screen Shot 2016-08-25 at 8.58.5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639" y="0"/>
            <a:ext cx="14839011" cy="13716000"/>
          </a:xfrm>
          <a:prstGeom prst="rect">
            <a:avLst/>
          </a:prstGeom>
        </p:spPr>
      </p:pic>
      <p:pic>
        <p:nvPicPr>
          <p:cNvPr id="3" name="Picture 2" descr="Screen Shot 2016-08-25 at 8.59.00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639" y="0"/>
            <a:ext cx="14839011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0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999999"/>
      </a:dk1>
      <a:lt1>
        <a:srgbClr val="FFFFFF"/>
      </a:lt1>
      <a:dk2>
        <a:srgbClr val="494949"/>
      </a:dk2>
      <a:lt2>
        <a:srgbClr val="FFFFFF"/>
      </a:lt2>
      <a:accent1>
        <a:srgbClr val="0178B6"/>
      </a:accent1>
      <a:accent2>
        <a:srgbClr val="009EEB"/>
      </a:accent2>
      <a:accent3>
        <a:srgbClr val="424F5A"/>
      </a:accent3>
      <a:accent4>
        <a:srgbClr val="0178B6"/>
      </a:accent4>
      <a:accent5>
        <a:srgbClr val="C1CEDA"/>
      </a:accent5>
      <a:accent6>
        <a:srgbClr val="009EEB"/>
      </a:accent6>
      <a:hlink>
        <a:srgbClr val="0C63A7"/>
      </a:hlink>
      <a:folHlink>
        <a:srgbClr val="0F4E96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30614</TotalTime>
  <Words>259</Words>
  <Application>Microsoft Macintosh PowerPoint</Application>
  <PresentationFormat>Custom</PresentationFormat>
  <Paragraphs>100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Presentations</dc:title>
  <dc:subject/>
  <dc:creator>Rocketo Graphics</dc:creator>
  <cp:keywords/>
  <dc:description/>
  <cp:lastModifiedBy>School of Journalism</cp:lastModifiedBy>
  <cp:revision>6247</cp:revision>
  <dcterms:created xsi:type="dcterms:W3CDTF">2014-11-12T21:47:38Z</dcterms:created>
  <dcterms:modified xsi:type="dcterms:W3CDTF">2016-08-25T13:33:26Z</dcterms:modified>
  <cp:category/>
</cp:coreProperties>
</file>